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9" r:id="rId2"/>
    <p:sldId id="268" r:id="rId3"/>
    <p:sldId id="256" r:id="rId4"/>
    <p:sldId id="264" r:id="rId5"/>
    <p:sldId id="257" r:id="rId6"/>
    <p:sldId id="265" r:id="rId7"/>
    <p:sldId id="258" r:id="rId8"/>
    <p:sldId id="266" r:id="rId9"/>
    <p:sldId id="260" r:id="rId10"/>
    <p:sldId id="267" r:id="rId11"/>
    <p:sldId id="259" r:id="rId12"/>
    <p:sldId id="261" r:id="rId13"/>
    <p:sldId id="262" r:id="rId14"/>
    <p:sldId id="270" r:id="rId15"/>
    <p:sldId id="271" r:id="rId16"/>
    <p:sldId id="272" r:id="rId17"/>
    <p:sldId id="273" r:id="rId18"/>
    <p:sldId id="274" r:id="rId19"/>
    <p:sldId id="275" r:id="rId20"/>
    <p:sldId id="276" r:id="rId21"/>
    <p:sldId id="277" r:id="rId22"/>
    <p:sldId id="281" r:id="rId23"/>
    <p:sldId id="278" r:id="rId24"/>
    <p:sldId id="279" r:id="rId25"/>
    <p:sldId id="280" r:id="rId26"/>
    <p:sldId id="282"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0" autoAdjust="0"/>
    <p:restoredTop sz="98757" autoAdjust="0"/>
  </p:normalViewPr>
  <p:slideViewPr>
    <p:cSldViewPr>
      <p:cViewPr>
        <p:scale>
          <a:sx n="76" d="100"/>
          <a:sy n="76" d="100"/>
        </p:scale>
        <p:origin x="-71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A9EC1-0A65-43EB-81FE-220B87890447}" type="datetimeFigureOut">
              <a:rPr lang="es-MX" smtClean="0"/>
              <a:t>08/04/2013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687DF-2197-4C8A-8B3F-55A7840AEEC4}" type="slidenum">
              <a:rPr lang="es-MX" smtClean="0"/>
              <a:t>‹Nº›</a:t>
            </a:fld>
            <a:endParaRPr lang="es-MX"/>
          </a:p>
        </p:txBody>
      </p:sp>
    </p:spTree>
    <p:extLst>
      <p:ext uri="{BB962C8B-B14F-4D97-AF65-F5344CB8AC3E}">
        <p14:creationId xmlns:p14="http://schemas.microsoft.com/office/powerpoint/2010/main" val="333954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A0687DF-2197-4C8A-8B3F-55A7840AEEC4}" type="slidenum">
              <a:rPr lang="es-MX" smtClean="0"/>
              <a:t>2</a:t>
            </a:fld>
            <a:endParaRPr lang="es-MX"/>
          </a:p>
        </p:txBody>
      </p:sp>
    </p:spTree>
    <p:extLst>
      <p:ext uri="{BB962C8B-B14F-4D97-AF65-F5344CB8AC3E}">
        <p14:creationId xmlns:p14="http://schemas.microsoft.com/office/powerpoint/2010/main" val="16990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8" name="7 Marcador de número de diapositiva"/>
          <p:cNvSpPr>
            <a:spLocks noGrp="1"/>
          </p:cNvSpPr>
          <p:nvPr>
            <p:ph type="sldNum" sz="quarter" idx="11"/>
          </p:nvPr>
        </p:nvSpPr>
        <p:spPr/>
        <p:txBody>
          <a:bodyPr/>
          <a:lstStyle/>
          <a:p>
            <a:fld id="{D359B32A-E692-4481-8641-93967C4DC34D}" type="slidenum">
              <a:rPr lang="es-MX" smtClean="0"/>
              <a:t>‹Nº›</a:t>
            </a:fld>
            <a:endParaRPr lang="es-MX"/>
          </a:p>
        </p:txBody>
      </p:sp>
      <p:sp>
        <p:nvSpPr>
          <p:cNvPr id="9" name="8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FD611C2-2C28-41F4-B0BB-A7093BDE8D77}" type="datetimeFigureOut">
              <a:rPr lang="es-MX" smtClean="0"/>
              <a:t>08/04/2013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156448" y="6422064"/>
            <a:ext cx="762000" cy="365125"/>
          </a:xfrm>
        </p:spPr>
        <p:txBody>
          <a:bodyPr/>
          <a:lstStyle/>
          <a:p>
            <a:fld id="{D359B32A-E692-4481-8641-93967C4DC34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7FD611C2-2C28-41F4-B0BB-A7093BDE8D77}" type="datetimeFigureOut">
              <a:rPr lang="es-MX" smtClean="0"/>
              <a:t>08/04/2013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59B32A-E692-4481-8641-93967C4DC34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D611C2-2C28-41F4-B0BB-A7093BDE8D77}" type="datetimeFigureOut">
              <a:rPr lang="es-MX" smtClean="0"/>
              <a:t>08/04/2013</a:t>
            </a:fld>
            <a:endParaRPr lang="es-MX"/>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MX"/>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359B32A-E692-4481-8641-93967C4DC34D}"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41222" y="0"/>
            <a:ext cx="6661567" cy="6617196"/>
          </a:xfrm>
          <a:prstGeom prst="rect">
            <a:avLst/>
          </a:prstGeom>
          <a:noFill/>
        </p:spPr>
        <p:txBody>
          <a:bodyPr wrap="none" lIns="91440" tIns="45720" rIns="91440" bIns="45720">
            <a:spAutoFit/>
          </a:bodyPr>
          <a:lstStyle/>
          <a:p>
            <a:pPr algn="ctr"/>
            <a:r>
              <a:rPr lang="es-E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Universidad Nacional Autónoma</a:t>
            </a:r>
          </a:p>
          <a:p>
            <a:pPr algn="ctr"/>
            <a:r>
              <a:rPr lang="es-E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a:t>
            </a:r>
            <a:r>
              <a:rPr lang="es-E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 México.</a:t>
            </a:r>
          </a:p>
          <a:p>
            <a:pPr algn="ctr"/>
            <a:endParaRPr lang="es-E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s-E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s-E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s-E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s-E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Colegio </a:t>
            </a:r>
            <a:r>
              <a:rPr lang="es-E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 Ciencias y Humanidades</a:t>
            </a:r>
          </a:p>
          <a:p>
            <a:pPr algn="ctr"/>
            <a:r>
              <a:rPr lang="es-ES" sz="2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Plantel (I) Azcapotzalco</a:t>
            </a:r>
            <a:r>
              <a:rPr lang="es-ES" sz="2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pPr algn="ctr"/>
            <a:endParaRPr lang="es-ES" sz="2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s-E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Amor</a:t>
            </a:r>
            <a:r>
              <a:rPr lang="es-E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pPr algn="ctr"/>
            <a:endParaRPr lang="es-ES"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s-E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es-E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 name="2 Imagen"/>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51159" y="1268760"/>
            <a:ext cx="1441692" cy="1618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Corazón"/>
          <p:cNvSpPr/>
          <p:nvPr/>
        </p:nvSpPr>
        <p:spPr>
          <a:xfrm rot="19269344">
            <a:off x="398216" y="1700808"/>
            <a:ext cx="1637774" cy="1422997"/>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00"/>
              </a:solidFill>
            </a:endParaRPr>
          </a:p>
        </p:txBody>
      </p:sp>
      <p:sp>
        <p:nvSpPr>
          <p:cNvPr id="5" name="4 Corazón"/>
          <p:cNvSpPr/>
          <p:nvPr/>
        </p:nvSpPr>
        <p:spPr>
          <a:xfrm rot="1990174">
            <a:off x="6660232" y="1685152"/>
            <a:ext cx="1637774" cy="1422997"/>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00"/>
              </a:solidFill>
            </a:endParaRPr>
          </a:p>
        </p:txBody>
      </p:sp>
      <p:sp>
        <p:nvSpPr>
          <p:cNvPr id="6" name="5 CuadroTexto"/>
          <p:cNvSpPr txBox="1"/>
          <p:nvPr/>
        </p:nvSpPr>
        <p:spPr>
          <a:xfrm>
            <a:off x="4644008" y="4653136"/>
            <a:ext cx="4499993" cy="2585323"/>
          </a:xfrm>
          <a:prstGeom prst="rect">
            <a:avLst/>
          </a:prstGeom>
          <a:noFill/>
        </p:spPr>
        <p:txBody>
          <a:bodyPr wrap="square" rtlCol="0">
            <a:spAutoFit/>
          </a:bodyPr>
          <a:lstStyle/>
          <a:p>
            <a:pPr algn="r"/>
            <a:r>
              <a:rPr lang="es-MX" dirty="0" smtClean="0"/>
              <a:t>Armenta del Carmen Luis Enrique.</a:t>
            </a:r>
          </a:p>
          <a:p>
            <a:pPr algn="r"/>
            <a:r>
              <a:rPr lang="es-MX" dirty="0" smtClean="0"/>
              <a:t>Ayala López Estefany.</a:t>
            </a:r>
          </a:p>
          <a:p>
            <a:pPr algn="r"/>
            <a:r>
              <a:rPr lang="es-MX" dirty="0" smtClean="0"/>
              <a:t>Domínguez Espinosa Daniela.</a:t>
            </a:r>
          </a:p>
          <a:p>
            <a:pPr algn="r"/>
            <a:r>
              <a:rPr lang="es-MX" dirty="0" smtClean="0"/>
              <a:t>Ramos Torres Viridiana Montserrat</a:t>
            </a:r>
            <a:r>
              <a:rPr lang="es-MX" dirty="0" smtClean="0"/>
              <a:t>.</a:t>
            </a:r>
          </a:p>
          <a:p>
            <a:pPr algn="r"/>
            <a:endParaRPr lang="es-MX" dirty="0" smtClean="0"/>
          </a:p>
          <a:p>
            <a:r>
              <a:rPr lang="es-MX" dirty="0" smtClean="0"/>
              <a:t>GRUPO 614 8 ABRIL 2013</a:t>
            </a:r>
          </a:p>
          <a:p>
            <a:endParaRPr lang="es-MX" dirty="0"/>
          </a:p>
          <a:p>
            <a:r>
              <a:rPr lang="es-MX" dirty="0" smtClean="0"/>
              <a:t>Profesora Amalia Pichardo Hernández</a:t>
            </a:r>
            <a:r>
              <a:rPr lang="es-MX" dirty="0" smtClean="0"/>
              <a:t> </a:t>
            </a:r>
            <a:endParaRPr lang="es-MX" dirty="0" smtClean="0"/>
          </a:p>
          <a:p>
            <a:pPr algn="r"/>
            <a:endParaRPr lang="es-MX" dirty="0"/>
          </a:p>
        </p:txBody>
      </p:sp>
    </p:spTree>
    <p:extLst>
      <p:ext uri="{BB962C8B-B14F-4D97-AF65-F5344CB8AC3E}">
        <p14:creationId xmlns:p14="http://schemas.microsoft.com/office/powerpoint/2010/main" val="2477665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5863621172_217a3deb8b.jpg"/>
          <p:cNvPicPr>
            <a:picLocks noGrp="1" noChangeAspect="1"/>
          </p:cNvPicPr>
          <p:nvPr>
            <p:ph idx="1"/>
          </p:nvPr>
        </p:nvPicPr>
        <p:blipFill>
          <a:blip r:embed="rId2" cstate="print"/>
          <a:stretch>
            <a:fillRect/>
          </a:stretch>
        </p:blipFill>
        <p:spPr>
          <a:xfrm>
            <a:off x="0" y="0"/>
            <a:ext cx="9461640" cy="6858000"/>
          </a:xfrm>
        </p:spPr>
      </p:pic>
      <p:sp>
        <p:nvSpPr>
          <p:cNvPr id="2" name="1 Título"/>
          <p:cNvSpPr>
            <a:spLocks noGrp="1"/>
          </p:cNvSpPr>
          <p:nvPr>
            <p:ph type="title"/>
          </p:nvPr>
        </p:nvSpPr>
        <p:spPr>
          <a:xfrm>
            <a:off x="467544" y="1988840"/>
            <a:ext cx="8208912" cy="3240360"/>
          </a:xfrm>
        </p:spPr>
        <p:txBody>
          <a:bodyPr>
            <a:normAutofit fontScale="90000"/>
          </a:bodyPr>
          <a:lstStyle/>
          <a:p>
            <a:pPr algn="ctr"/>
            <a:r>
              <a:rPr lang="es-ES_tradnl" sz="5600" dirty="0" smtClean="0">
                <a:latin typeface="Tw Cen MT" pitchFamily="34" charset="0"/>
              </a:rPr>
              <a:t>El profesor </a:t>
            </a:r>
            <a:r>
              <a:rPr lang="es-ES_tradnl" sz="5600" dirty="0" err="1" smtClean="0">
                <a:latin typeface="Tw Cen MT" pitchFamily="34" charset="0"/>
              </a:rPr>
              <a:t>Alberoni</a:t>
            </a:r>
            <a:r>
              <a:rPr lang="es-ES_tradnl" sz="5600" dirty="0" smtClean="0">
                <a:latin typeface="Tw Cen MT" pitchFamily="34" charset="0"/>
              </a:rPr>
              <a:t> define al enamoramiento como "el estado naciente de un movimiento colectivo de dos”. </a:t>
            </a:r>
            <a:r>
              <a:rPr lang="es-ES_tradnl" sz="4800" dirty="0" smtClean="0">
                <a:latin typeface="Tw Cen MT" pitchFamily="34" charset="0"/>
              </a:rPr>
              <a:t/>
            </a:r>
            <a:br>
              <a:rPr lang="es-ES_tradnl" sz="4800" dirty="0" smtClean="0">
                <a:latin typeface="Tw Cen MT" pitchFamily="34" charset="0"/>
              </a:rPr>
            </a:br>
            <a:endParaRPr lang="es-MX"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1213293">
            <a:off x="457200" y="1124744"/>
            <a:ext cx="8229600" cy="5001419"/>
          </a:xfrm>
        </p:spPr>
        <p:txBody>
          <a:bodyPr>
            <a:noAutofit/>
          </a:bodyPr>
          <a:lstStyle/>
          <a:p>
            <a:r>
              <a:rPr lang="es-ES_tradnl" sz="3100" dirty="0" smtClean="0">
                <a:latin typeface="Tw Cen MT" pitchFamily="34" charset="0"/>
              </a:rPr>
              <a:t>Destaca </a:t>
            </a:r>
            <a:r>
              <a:rPr lang="es-ES_tradnl" sz="3100" dirty="0">
                <a:latin typeface="Tw Cen MT" pitchFamily="34" charset="0"/>
              </a:rPr>
              <a:t>en su teoría que cuando el proceso del enamoramiento es intenso se da una verdadera reconstrucción del </a:t>
            </a:r>
            <a:r>
              <a:rPr lang="es-ES_tradnl" sz="3100" dirty="0" smtClean="0">
                <a:latin typeface="Tw Cen MT" pitchFamily="34" charset="0"/>
              </a:rPr>
              <a:t>pasado, </a:t>
            </a:r>
            <a:r>
              <a:rPr lang="es-ES_tradnl" sz="3100" dirty="0">
                <a:latin typeface="Tw Cen MT" pitchFamily="34" charset="0"/>
              </a:rPr>
              <a:t>nos volvemos distintos y adquirimos una nueva identidad, sostenida en lo que hemos sido, lo que hemos vivido y lo que estamos cimentando con el nuevo amor; nos convertimos en individuos renovados, dispuestos a revivir el pasado, juzgándolo y reinterpretándolo desde otra óptica. </a:t>
            </a:r>
            <a:endParaRPr lang="es-MX" sz="3100" dirty="0">
              <a:latin typeface="Tw Cen MT"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mor-beso-bonito-boy-chica-Favim_com-344923_large.jpg"/>
          <p:cNvPicPr>
            <a:picLocks noChangeAspect="1"/>
          </p:cNvPicPr>
          <p:nvPr/>
        </p:nvPicPr>
        <p:blipFill>
          <a:blip r:embed="rId2" cstate="print"/>
          <a:stretch>
            <a:fillRect/>
          </a:stretch>
        </p:blipFill>
        <p:spPr>
          <a:xfrm>
            <a:off x="-1692696" y="0"/>
            <a:ext cx="10836696" cy="6858000"/>
          </a:xfrm>
          <a:prstGeom prst="rect">
            <a:avLst/>
          </a:prstGeom>
        </p:spPr>
      </p:pic>
      <p:sp>
        <p:nvSpPr>
          <p:cNvPr id="3" name="2 Marcador de contenido"/>
          <p:cNvSpPr>
            <a:spLocks noGrp="1"/>
          </p:cNvSpPr>
          <p:nvPr>
            <p:ph idx="1"/>
          </p:nvPr>
        </p:nvSpPr>
        <p:spPr>
          <a:xfrm>
            <a:off x="3491880" y="260648"/>
            <a:ext cx="5194920" cy="5460851"/>
          </a:xfrm>
        </p:spPr>
        <p:txBody>
          <a:bodyPr>
            <a:normAutofit/>
          </a:bodyPr>
          <a:lstStyle/>
          <a:p>
            <a:pPr algn="r"/>
            <a:r>
              <a:rPr lang="es-ES_tradnl" sz="3500" dirty="0">
                <a:solidFill>
                  <a:schemeClr val="bg2">
                    <a:lumMod val="50000"/>
                  </a:schemeClr>
                </a:solidFill>
                <a:latin typeface="Tw Cen MT" pitchFamily="34" charset="0"/>
              </a:rPr>
              <a:t>Los dos enamorados quieren fundirse el uno con el otro, quieren hacer común entre ellos el pasado y el presente, en ambos se desvanecen los viejos amores y conciben como único el amor que los une.</a:t>
            </a:r>
            <a:endParaRPr lang="es-MX" sz="3500" dirty="0">
              <a:solidFill>
                <a:schemeClr val="bg2">
                  <a:lumMod val="50000"/>
                </a:schemeClr>
              </a:solidFill>
              <a:latin typeface="Tw Cen MT"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CA2S2QA5.jpg"/>
          <p:cNvPicPr>
            <a:picLocks noChangeAspect="1"/>
          </p:cNvPicPr>
          <p:nvPr/>
        </p:nvPicPr>
        <p:blipFill>
          <a:blip r:embed="rId2" cstate="print"/>
          <a:stretch>
            <a:fillRect/>
          </a:stretch>
        </p:blipFill>
        <p:spPr>
          <a:xfrm>
            <a:off x="-80974" y="0"/>
            <a:ext cx="9197742" cy="6858000"/>
          </a:xfrm>
          <a:prstGeom prst="rect">
            <a:avLst/>
          </a:prstGeom>
        </p:spPr>
      </p:pic>
      <p:sp>
        <p:nvSpPr>
          <p:cNvPr id="3" name="2 Marcador de contenido"/>
          <p:cNvSpPr>
            <a:spLocks noGrp="1"/>
          </p:cNvSpPr>
          <p:nvPr>
            <p:ph idx="1"/>
          </p:nvPr>
        </p:nvSpPr>
        <p:spPr>
          <a:xfrm>
            <a:off x="251520" y="692696"/>
            <a:ext cx="8435280" cy="5544616"/>
          </a:xfrm>
        </p:spPr>
        <p:txBody>
          <a:bodyPr>
            <a:normAutofit/>
          </a:bodyPr>
          <a:lstStyle/>
          <a:p>
            <a:r>
              <a:rPr lang="es-ES_tradnl" sz="4000" dirty="0" smtClean="0">
                <a:solidFill>
                  <a:srgbClr val="FFFF00"/>
                </a:solidFill>
              </a:rPr>
              <a:t>Cuando </a:t>
            </a:r>
            <a:r>
              <a:rPr lang="es-ES_tradnl" sz="4000" dirty="0">
                <a:solidFill>
                  <a:srgbClr val="FFFF00"/>
                </a:solidFill>
              </a:rPr>
              <a:t>decimos que el primer amor nunca se olvida, no es verdad, porque si estamos reelaborando continuamente el pasado, el primer amor se queda en el depósito del olvido para dar cabida al naciente amor que estamos viviendo en el presente. </a:t>
            </a:r>
            <a:endParaRPr lang="es-MX" sz="4000" dirty="0">
              <a:solidFill>
                <a:srgbClr val="FFFF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92896"/>
            <a:ext cx="6688579" cy="374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43509" y="837292"/>
            <a:ext cx="67249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Amor reproductivo.</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951217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608" y="1268760"/>
            <a:ext cx="9145016" cy="6986528"/>
          </a:xfrm>
          <a:prstGeom prst="rect">
            <a:avLst/>
          </a:prstGeom>
          <a:noFill/>
        </p:spPr>
        <p:txBody>
          <a:bodyPr wrap="square" numCol="2" spcCol="540000" rtlCol="0">
            <a:spAutoFit/>
          </a:bodyPr>
          <a:lstStyle/>
          <a:p>
            <a:pPr algn="just"/>
            <a:r>
              <a:rPr lang="es-MX" sz="2800" dirty="0"/>
              <a:t>Es la necesidad del ser humano por satisfacer el sentimiento de </a:t>
            </a:r>
            <a:r>
              <a:rPr lang="es-MX" sz="2800" dirty="0" err="1"/>
              <a:t>separatividad</a:t>
            </a:r>
            <a:r>
              <a:rPr lang="es-MX" sz="2800" dirty="0"/>
              <a:t> y soledad que sentimos al no estar unidos a las demás personas y al mundo , lo que hace de nuestra existencia una prisión insoportable donde se puede llegar a la </a:t>
            </a:r>
            <a:r>
              <a:rPr lang="es-MX" sz="2800" dirty="0" smtClean="0"/>
              <a:t>locura</a:t>
            </a:r>
          </a:p>
          <a:p>
            <a:pPr algn="just"/>
            <a:endParaRPr lang="es-MX" sz="2800" dirty="0" smtClean="0"/>
          </a:p>
          <a:p>
            <a:pPr algn="just"/>
            <a:endParaRPr lang="es-MX" sz="2800" dirty="0"/>
          </a:p>
          <a:p>
            <a:pPr algn="just"/>
            <a:endParaRPr lang="es-MX" sz="2800" dirty="0" smtClean="0"/>
          </a:p>
          <a:p>
            <a:pPr algn="just"/>
            <a:endParaRPr lang="es-MX" sz="2800" dirty="0"/>
          </a:p>
          <a:p>
            <a:pPr algn="just"/>
            <a:endParaRPr lang="es-MX" sz="2800" dirty="0"/>
          </a:p>
          <a:p>
            <a:pPr algn="just"/>
            <a:r>
              <a:rPr lang="es-MX" sz="2800" dirty="0" smtClean="0"/>
              <a:t>El </a:t>
            </a:r>
            <a:r>
              <a:rPr lang="es-MX" sz="2800" dirty="0"/>
              <a:t>hombre busca como resolver esa perdida de armonía , como lograr la unidad y trascender la propia vida individual, pero la misma sociedad  impide apoyarnos en los valores, costumbres, tradiciones acrecentando nuestra separación y soledad</a:t>
            </a:r>
          </a:p>
          <a:p>
            <a:endParaRPr lang="es-MX" sz="2400" dirty="0"/>
          </a:p>
        </p:txBody>
      </p:sp>
      <p:sp>
        <p:nvSpPr>
          <p:cNvPr id="3" name="2 Rectángulo"/>
          <p:cNvSpPr/>
          <p:nvPr/>
        </p:nvSpPr>
        <p:spPr>
          <a:xfrm>
            <a:off x="2771800" y="116632"/>
            <a:ext cx="3223961" cy="923330"/>
          </a:xfrm>
          <a:prstGeom prst="rect">
            <a:avLst/>
          </a:prstGeom>
          <a:noFill/>
        </p:spPr>
        <p:txBody>
          <a:bodyPr wrap="none" lIns="91440" tIns="45720" rIns="91440" bIns="45720">
            <a:spAutoFit/>
          </a:bodyPr>
          <a:lstStyle/>
          <a:p>
            <a:pPr algn="ctr"/>
            <a:r>
              <a:rPr lang="es-E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¿Qué es?</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915063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4346575"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70135"/>
            <a:ext cx="2095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713" y="2475629"/>
            <a:ext cx="2016224" cy="199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725144"/>
            <a:ext cx="207071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4690131"/>
            <a:ext cx="201622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220072" y="523853"/>
            <a:ext cx="3672408" cy="4154984"/>
          </a:xfrm>
          <a:prstGeom prst="rect">
            <a:avLst/>
          </a:prstGeom>
          <a:noFill/>
        </p:spPr>
        <p:txBody>
          <a:bodyPr wrap="square" rtlCol="0">
            <a:spAutoFit/>
          </a:bodyPr>
          <a:lstStyle/>
          <a:p>
            <a:pPr algn="just"/>
            <a:r>
              <a:rPr lang="es-MX" sz="2400" dirty="0"/>
              <a:t>Solución es la unión interpersonal como respuesta humana satisfactoria  pues solo el amor genuino nos hace sentir que somos uno con la persona que amamos y la experiencia de este amor nos trasciende y libera de la soledad y aislamiento</a:t>
            </a:r>
            <a:r>
              <a:rPr lang="es-MX" dirty="0"/>
              <a:t>.</a:t>
            </a:r>
          </a:p>
        </p:txBody>
      </p:sp>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498773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0123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412776"/>
            <a:ext cx="4392488" cy="4893647"/>
          </a:xfrm>
          <a:prstGeom prst="rect">
            <a:avLst/>
          </a:prstGeom>
          <a:noFill/>
        </p:spPr>
        <p:txBody>
          <a:bodyPr wrap="square" rtlCol="0">
            <a:spAutoFit/>
          </a:bodyPr>
          <a:lstStyle/>
          <a:p>
            <a:pPr algn="just"/>
            <a:r>
              <a:rPr lang="es-MX" sz="2400" dirty="0"/>
              <a:t>Amor materno es incondicional la madre ama a su hijo no porque satisfaga alguna </a:t>
            </a:r>
            <a:r>
              <a:rPr lang="es-MX" sz="2400" dirty="0" smtClean="0"/>
              <a:t>necesidad.</a:t>
            </a:r>
          </a:p>
          <a:p>
            <a:pPr algn="just"/>
            <a:endParaRPr lang="es-MX" sz="2400" dirty="0"/>
          </a:p>
          <a:p>
            <a:pPr algn="just"/>
            <a:r>
              <a:rPr lang="es-MX" sz="2400" dirty="0"/>
              <a:t>Amor paterno es condicional el principio es te amo porque cumples con tu deber porque eres como </a:t>
            </a:r>
            <a:r>
              <a:rPr lang="es-MX" sz="2400" dirty="0" smtClean="0"/>
              <a:t>YO.</a:t>
            </a:r>
          </a:p>
          <a:p>
            <a:pPr algn="just"/>
            <a:endParaRPr lang="es-MX" sz="2400" dirty="0"/>
          </a:p>
          <a:p>
            <a:pPr algn="just"/>
            <a:r>
              <a:rPr lang="es-MX" sz="2400" dirty="0"/>
              <a:t>Amor fraternal es un amor solidario se basa en que todos somos</a:t>
            </a:r>
          </a:p>
        </p:txBody>
      </p:sp>
      <p:sp>
        <p:nvSpPr>
          <p:cNvPr id="3" name="2 CuadroTexto"/>
          <p:cNvSpPr txBox="1"/>
          <p:nvPr/>
        </p:nvSpPr>
        <p:spPr>
          <a:xfrm>
            <a:off x="5004048" y="1145771"/>
            <a:ext cx="4032448" cy="5170646"/>
          </a:xfrm>
          <a:prstGeom prst="rect">
            <a:avLst/>
          </a:prstGeom>
          <a:noFill/>
        </p:spPr>
        <p:txBody>
          <a:bodyPr wrap="square" rtlCol="0">
            <a:spAutoFit/>
          </a:bodyPr>
          <a:lstStyle/>
          <a:p>
            <a:pPr algn="just"/>
            <a:r>
              <a:rPr lang="es-MX" sz="2400" dirty="0"/>
              <a:t>Amor en si mismo es al amor al Yo a lo que soy a lo que quiero sin egoísmo ni </a:t>
            </a:r>
            <a:r>
              <a:rPr lang="es-MX" sz="2400" dirty="0" smtClean="0"/>
              <a:t>narcisismo.</a:t>
            </a:r>
          </a:p>
          <a:p>
            <a:pPr algn="just"/>
            <a:endParaRPr lang="es-MX" sz="2400" dirty="0"/>
          </a:p>
          <a:p>
            <a:pPr algn="just"/>
            <a:r>
              <a:rPr lang="es-MX" sz="2400" dirty="0"/>
              <a:t>Amor erótico es un deseo de fusión completa de unión con una única </a:t>
            </a:r>
            <a:r>
              <a:rPr lang="es-MX" sz="2400" dirty="0" smtClean="0"/>
              <a:t>persona.</a:t>
            </a:r>
          </a:p>
          <a:p>
            <a:pPr algn="just"/>
            <a:endParaRPr lang="es-MX" sz="2400" dirty="0"/>
          </a:p>
          <a:p>
            <a:pPr algn="just"/>
            <a:r>
              <a:rPr lang="es-MX" sz="2400" dirty="0"/>
              <a:t>Amor a Dios es el amor mas alto el bien mas deseado hacia el cual todos aspiramos .</a:t>
            </a:r>
          </a:p>
          <a:p>
            <a:endParaRPr lang="es-MX" dirty="0"/>
          </a:p>
        </p:txBody>
      </p:sp>
      <p:sp>
        <p:nvSpPr>
          <p:cNvPr id="4" name="3 Rectángulo"/>
          <p:cNvSpPr/>
          <p:nvPr/>
        </p:nvSpPr>
        <p:spPr>
          <a:xfrm>
            <a:off x="-92250" y="116632"/>
            <a:ext cx="9328516" cy="923330"/>
          </a:xfrm>
          <a:prstGeom prst="rect">
            <a:avLst/>
          </a:prstGeom>
          <a:noFill/>
        </p:spPr>
        <p:txBody>
          <a:bodyPr wrap="none" lIns="91440" tIns="45720" rIns="91440" bIns="45720">
            <a:spAutoFit/>
          </a:bodyPr>
          <a:lstStyle/>
          <a:p>
            <a:pPr algn="ct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Tipos de amor reproductivo</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203193302"/>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76672"/>
            <a:ext cx="4392488" cy="6017107"/>
          </a:xfrm>
          <a:prstGeom prst="rect">
            <a:avLst/>
          </a:prstGeom>
          <a:ln>
            <a:noFill/>
          </a:ln>
          <a:effectLst>
            <a:softEdge rad="112500"/>
          </a:effectLst>
        </p:spPr>
      </p:pic>
      <p:sp>
        <p:nvSpPr>
          <p:cNvPr id="3" name="2 CuadroTexto"/>
          <p:cNvSpPr txBox="1"/>
          <p:nvPr/>
        </p:nvSpPr>
        <p:spPr>
          <a:xfrm>
            <a:off x="323528" y="1556792"/>
            <a:ext cx="8820472" cy="5109091"/>
          </a:xfrm>
          <a:prstGeom prst="rect">
            <a:avLst/>
          </a:prstGeom>
          <a:noFill/>
        </p:spPr>
        <p:txBody>
          <a:bodyPr wrap="square" rtlCol="0">
            <a:spAutoFit/>
          </a:bodyPr>
          <a:lstStyle/>
          <a:p>
            <a:pPr algn="just"/>
            <a:r>
              <a:rPr lang="es-ES" sz="2800" dirty="0" smtClean="0">
                <a:solidFill>
                  <a:schemeClr val="accent2">
                    <a:lumMod val="75000"/>
                  </a:schemeClr>
                </a:solidFill>
                <a:effectLst>
                  <a:outerShdw blurRad="50800" dist="38100" dir="2700000" algn="tl" rotWithShape="0">
                    <a:prstClr val="black">
                      <a:alpha val="40000"/>
                    </a:prstClr>
                  </a:outerShdw>
                </a:effectLst>
              </a:rPr>
              <a:t>Cuidado. Preocupación por la vida y el crecimiento de lo que amamos.</a:t>
            </a:r>
          </a:p>
          <a:p>
            <a:pPr algn="just"/>
            <a:endParaRPr lang="es-ES" sz="2800" dirty="0" smtClean="0">
              <a:solidFill>
                <a:schemeClr val="accent2">
                  <a:lumMod val="75000"/>
                </a:schemeClr>
              </a:solidFill>
              <a:effectLst>
                <a:outerShdw blurRad="50800" dist="38100" dir="2700000" algn="tl" rotWithShape="0">
                  <a:prstClr val="black">
                    <a:alpha val="40000"/>
                  </a:prstClr>
                </a:outerShdw>
              </a:effectLst>
            </a:endParaRPr>
          </a:p>
          <a:p>
            <a:pPr algn="just"/>
            <a:r>
              <a:rPr lang="es-ES" sz="2800" dirty="0" smtClean="0">
                <a:solidFill>
                  <a:schemeClr val="accent2">
                    <a:lumMod val="75000"/>
                  </a:schemeClr>
                </a:solidFill>
                <a:effectLst>
                  <a:outerShdw blurRad="50800" dist="38100" dir="2700000" algn="tl" rotWithShape="0">
                    <a:prstClr val="black">
                      <a:alpha val="40000"/>
                    </a:prstClr>
                  </a:outerShdw>
                </a:effectLst>
              </a:rPr>
              <a:t>Responsabilidad. Estar listo y dispuesto a responder.</a:t>
            </a:r>
          </a:p>
          <a:p>
            <a:pPr algn="just"/>
            <a:endParaRPr lang="es-ES" sz="2800" dirty="0" smtClean="0">
              <a:solidFill>
                <a:schemeClr val="accent2">
                  <a:lumMod val="75000"/>
                </a:schemeClr>
              </a:solidFill>
              <a:effectLst>
                <a:outerShdw blurRad="50800" dist="38100" dir="2700000" algn="tl" rotWithShape="0">
                  <a:prstClr val="black">
                    <a:alpha val="40000"/>
                  </a:prstClr>
                </a:outerShdw>
              </a:effectLst>
            </a:endParaRPr>
          </a:p>
          <a:p>
            <a:pPr algn="just"/>
            <a:r>
              <a:rPr lang="es-ES" sz="2800" dirty="0" smtClean="0">
                <a:solidFill>
                  <a:schemeClr val="accent2">
                    <a:lumMod val="75000"/>
                  </a:schemeClr>
                </a:solidFill>
                <a:effectLst>
                  <a:outerShdw blurRad="50800" dist="38100" dir="2700000" algn="tl" rotWithShape="0">
                    <a:prstClr val="black">
                      <a:alpha val="40000"/>
                    </a:prstClr>
                  </a:outerShdw>
                </a:effectLst>
              </a:rPr>
              <a:t>Respeto. Tener conciencia de la individualidad del ser que amamos, preocuparse porque la otra persona crezca y se desarrolle tal como es.</a:t>
            </a:r>
          </a:p>
          <a:p>
            <a:pPr algn="just"/>
            <a:endParaRPr lang="es-ES" sz="2800" dirty="0" smtClean="0">
              <a:solidFill>
                <a:schemeClr val="accent2">
                  <a:lumMod val="75000"/>
                </a:schemeClr>
              </a:solidFill>
              <a:effectLst>
                <a:outerShdw blurRad="50800" dist="38100" dir="2700000" algn="tl" rotWithShape="0">
                  <a:prstClr val="black">
                    <a:alpha val="40000"/>
                  </a:prstClr>
                </a:outerShdw>
              </a:effectLst>
            </a:endParaRPr>
          </a:p>
          <a:p>
            <a:pPr algn="just"/>
            <a:r>
              <a:rPr lang="es-ES" sz="2800" dirty="0" smtClean="0">
                <a:solidFill>
                  <a:schemeClr val="accent2">
                    <a:lumMod val="75000"/>
                  </a:schemeClr>
                </a:solidFill>
                <a:effectLst>
                  <a:outerShdw blurRad="50800" dist="38100" dir="2700000" algn="tl" rotWithShape="0">
                    <a:prstClr val="black">
                      <a:alpha val="40000"/>
                    </a:prstClr>
                  </a:outerShdw>
                </a:effectLst>
              </a:rPr>
              <a:t>Conocimiento. Penetración activa en la otra persona, en la que la unión satisface el deseo de conocer</a:t>
            </a:r>
          </a:p>
          <a:p>
            <a:endParaRPr lang="es-MX" dirty="0"/>
          </a:p>
        </p:txBody>
      </p:sp>
      <p:sp>
        <p:nvSpPr>
          <p:cNvPr id="4" name="3 Rectángulo"/>
          <p:cNvSpPr/>
          <p:nvPr/>
        </p:nvSpPr>
        <p:spPr>
          <a:xfrm>
            <a:off x="1729641" y="47106"/>
            <a:ext cx="6540573" cy="1323439"/>
          </a:xfrm>
          <a:prstGeom prst="rect">
            <a:avLst/>
          </a:prstGeom>
          <a:noFill/>
        </p:spPr>
        <p:txBody>
          <a:bodyPr wrap="none" lIns="91440" tIns="45720" rIns="91440" bIns="45720">
            <a:spAutoFit/>
          </a:bodyPr>
          <a:lstStyle/>
          <a:p>
            <a:pPr algn="ctr"/>
            <a:r>
              <a:rPr lang="es-E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Elementos comunes para </a:t>
            </a:r>
          </a:p>
          <a:p>
            <a:pPr algn="ctr"/>
            <a:r>
              <a:rPr lang="es-E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todas la formas de amor.</a:t>
            </a:r>
            <a:endParaRPr lang="es-E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067126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orazón"/>
          <p:cNvSpPr/>
          <p:nvPr/>
        </p:nvSpPr>
        <p:spPr>
          <a:xfrm>
            <a:off x="1156142" y="548680"/>
            <a:ext cx="7128792" cy="5904656"/>
          </a:xfrm>
          <a:prstGeom prst="hear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Corazón"/>
          <p:cNvSpPr/>
          <p:nvPr/>
        </p:nvSpPr>
        <p:spPr>
          <a:xfrm>
            <a:off x="2400541" y="2420888"/>
            <a:ext cx="4639994" cy="403244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605464" y="1238850"/>
            <a:ext cx="8064896" cy="5632311"/>
          </a:xfrm>
          <a:prstGeom prst="rect">
            <a:avLst/>
          </a:prstGeom>
          <a:noFill/>
        </p:spPr>
        <p:txBody>
          <a:bodyPr wrap="square" rtlCol="0">
            <a:spAutoFit/>
          </a:bodyPr>
          <a:lstStyle/>
          <a:p>
            <a:pPr algn="just"/>
            <a:r>
              <a:rPr lang="es-MX" sz="3600" dirty="0">
                <a:solidFill>
                  <a:schemeClr val="bg1">
                    <a:lumMod val="95000"/>
                    <a:lumOff val="5000"/>
                  </a:schemeClr>
                </a:solidFill>
              </a:rPr>
              <a:t>“El amor es sufrido, es benigno, el amor no tiene envidia, no es jactancioso, no se envanece; no hace nada indebido, no busca lo suyo, no se irrita, no guarda rencor, no se goza de la injusticia, más se goza de la verdad, todo lo sufre, todo lo cree, todo lo espera, todo lo soporta, el amor nunca deja de ser. Si no tengo amor nada soy</a:t>
            </a:r>
            <a:r>
              <a:rPr lang="es-MX" sz="3600" dirty="0" smtClean="0">
                <a:solidFill>
                  <a:schemeClr val="bg1">
                    <a:lumMod val="95000"/>
                    <a:lumOff val="5000"/>
                  </a:schemeClr>
                </a:solidFill>
              </a:rPr>
              <a:t>”.</a:t>
            </a:r>
            <a:endParaRPr lang="es-MX" sz="3600" dirty="0">
              <a:solidFill>
                <a:schemeClr val="bg1">
                  <a:lumMod val="95000"/>
                  <a:lumOff val="5000"/>
                </a:schemeClr>
              </a:solidFill>
            </a:endParaRPr>
          </a:p>
        </p:txBody>
      </p:sp>
      <p:sp>
        <p:nvSpPr>
          <p:cNvPr id="5" name="4 Rectángulo"/>
          <p:cNvSpPr/>
          <p:nvPr/>
        </p:nvSpPr>
        <p:spPr>
          <a:xfrm>
            <a:off x="530801" y="315520"/>
            <a:ext cx="8379474" cy="923330"/>
          </a:xfrm>
          <a:prstGeom prst="rect">
            <a:avLst/>
          </a:prstGeom>
          <a:noFill/>
        </p:spPr>
        <p:txBody>
          <a:bodyPr wrap="non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Características del amor.</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0275752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el primer amor nunca se olvida.jpg"/>
          <p:cNvPicPr>
            <a:picLocks noChangeAspect="1"/>
          </p:cNvPicPr>
          <p:nvPr/>
        </p:nvPicPr>
        <p:blipFill>
          <a:blip r:embed="rId3" cstate="print"/>
          <a:stretch>
            <a:fillRect/>
          </a:stretch>
        </p:blipFill>
        <p:spPr>
          <a:xfrm rot="21276595">
            <a:off x="3905996" y="2626327"/>
            <a:ext cx="6836470" cy="4539416"/>
          </a:xfrm>
          <a:prstGeom prst="rect">
            <a:avLst/>
          </a:prstGeom>
        </p:spPr>
      </p:pic>
      <p:pic>
        <p:nvPicPr>
          <p:cNvPr id="5" name="4 Imagen" descr="1290557992638_f.jpg"/>
          <p:cNvPicPr>
            <a:picLocks noChangeAspect="1"/>
          </p:cNvPicPr>
          <p:nvPr/>
        </p:nvPicPr>
        <p:blipFill>
          <a:blip r:embed="rId4" cstate="print"/>
          <a:stretch>
            <a:fillRect/>
          </a:stretch>
        </p:blipFill>
        <p:spPr>
          <a:xfrm>
            <a:off x="4916086" y="0"/>
            <a:ext cx="4227914" cy="2781920"/>
          </a:xfrm>
          <a:prstGeom prst="rect">
            <a:avLst/>
          </a:prstGeom>
        </p:spPr>
      </p:pic>
      <p:pic>
        <p:nvPicPr>
          <p:cNvPr id="7" name="6 Imagen" descr="amor-beso-bonito-boy-chica-Favim_com-344923_large.jpg"/>
          <p:cNvPicPr>
            <a:picLocks noChangeAspect="1"/>
          </p:cNvPicPr>
          <p:nvPr/>
        </p:nvPicPr>
        <p:blipFill>
          <a:blip r:embed="rId5" cstate="print"/>
          <a:stretch>
            <a:fillRect/>
          </a:stretch>
        </p:blipFill>
        <p:spPr>
          <a:xfrm rot="19944280">
            <a:off x="-228990" y="-1083958"/>
            <a:ext cx="5080000" cy="5080000"/>
          </a:xfrm>
          <a:prstGeom prst="rect">
            <a:avLst/>
          </a:prstGeom>
        </p:spPr>
      </p:pic>
      <p:pic>
        <p:nvPicPr>
          <p:cNvPr id="6" name="5 Imagen" descr="5863621172_217a3deb8b.jpg"/>
          <p:cNvPicPr>
            <a:picLocks noChangeAspect="1"/>
          </p:cNvPicPr>
          <p:nvPr/>
        </p:nvPicPr>
        <p:blipFill>
          <a:blip r:embed="rId6" cstate="print"/>
          <a:stretch>
            <a:fillRect/>
          </a:stretch>
        </p:blipFill>
        <p:spPr>
          <a:xfrm rot="1124103">
            <a:off x="2455063" y="-129274"/>
            <a:ext cx="4306910" cy="2773650"/>
          </a:xfrm>
          <a:prstGeom prst="rect">
            <a:avLst/>
          </a:prstGeom>
        </p:spPr>
      </p:pic>
      <p:pic>
        <p:nvPicPr>
          <p:cNvPr id="9" name="8 Imagen" descr="1336197435077-5273__x_amor-criancas-1.jpg"/>
          <p:cNvPicPr>
            <a:picLocks noChangeAspect="1"/>
          </p:cNvPicPr>
          <p:nvPr/>
        </p:nvPicPr>
        <p:blipFill>
          <a:blip r:embed="rId7" cstate="print"/>
          <a:stretch>
            <a:fillRect/>
          </a:stretch>
        </p:blipFill>
        <p:spPr>
          <a:xfrm rot="1932748">
            <a:off x="-1055492" y="3547462"/>
            <a:ext cx="5659171" cy="4024846"/>
          </a:xfrm>
          <a:prstGeom prst="rect">
            <a:avLst/>
          </a:prstGeom>
        </p:spPr>
      </p:pic>
      <p:sp>
        <p:nvSpPr>
          <p:cNvPr id="4" name="1 Título"/>
          <p:cNvSpPr>
            <a:spLocks noGrp="1"/>
          </p:cNvSpPr>
          <p:nvPr>
            <p:ph type="title"/>
          </p:nvPr>
        </p:nvSpPr>
        <p:spPr>
          <a:xfrm rot="20206892">
            <a:off x="111657" y="502264"/>
            <a:ext cx="9011344" cy="5890666"/>
          </a:xfrm>
        </p:spPr>
        <p:txBody>
          <a:bodyPr>
            <a:noAutofit/>
          </a:bodyPr>
          <a:lstStyle/>
          <a:p>
            <a:pPr algn="ctr"/>
            <a:r>
              <a:rPr lang="es-MX" sz="6000" b="1" cap="all" dirty="0" smtClean="0">
                <a:ln w="9000" cmpd="sng">
                  <a:solidFill>
                    <a:schemeClr val="accent4">
                      <a:shade val="50000"/>
                      <a:satMod val="120000"/>
                    </a:schemeClr>
                  </a:solidFill>
                  <a:prstDash val="solid"/>
                </a:ln>
                <a:solidFill>
                  <a:srgbClr val="92D050"/>
                </a:solidFill>
                <a:effectLst>
                  <a:glow rad="228600">
                    <a:schemeClr val="accent3">
                      <a:satMod val="175000"/>
                      <a:alpha val="40000"/>
                    </a:schemeClr>
                  </a:glow>
                  <a:reflection blurRad="12700" stA="28000" endPos="45000" dist="1000" dir="5400000" sy="-100000" algn="bl" rotWithShape="0"/>
                </a:effectLst>
                <a:latin typeface="Tw Cen MT" pitchFamily="34" charset="0"/>
              </a:rPr>
              <a:t>EL PRIMER AMOR</a:t>
            </a:r>
            <a:endParaRPr lang="es-MX" sz="6000" b="1" cap="all" dirty="0">
              <a:ln w="9000" cmpd="sng">
                <a:solidFill>
                  <a:schemeClr val="accent4">
                    <a:shade val="50000"/>
                    <a:satMod val="120000"/>
                  </a:schemeClr>
                </a:solidFill>
                <a:prstDash val="solid"/>
              </a:ln>
              <a:solidFill>
                <a:srgbClr val="92D050"/>
              </a:solidFill>
              <a:effectLst>
                <a:glow rad="228600">
                  <a:schemeClr val="accent3">
                    <a:satMod val="175000"/>
                    <a:alpha val="40000"/>
                  </a:schemeClr>
                </a:glow>
                <a:reflection blurRad="12700" stA="28000" endPos="45000" dist="1000" dir="5400000" sy="-100000" algn="bl" rotWithShape="0"/>
              </a:effectLst>
              <a:latin typeface="Tw Cen MT"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0" nodeType="clickEffect">
                                  <p:stCondLst>
                                    <p:cond delay="0"/>
                                  </p:stCondLst>
                                  <p:childTnLst>
                                    <p:animScale>
                                      <p:cBhvr>
                                        <p:cTn id="3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8261424" cy="4980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27835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548680"/>
            <a:ext cx="8640960" cy="1569660"/>
          </a:xfrm>
          <a:prstGeom prst="rect">
            <a:avLst/>
          </a:prstGeom>
          <a:noFill/>
        </p:spPr>
        <p:txBody>
          <a:bodyPr wrap="square" rtlCol="0">
            <a:spAutoFit/>
          </a:bodyPr>
          <a:lstStyle/>
          <a:p>
            <a:pPr algn="just"/>
            <a:r>
              <a:rPr lang="es-MX" sz="3200" dirty="0"/>
              <a:t>La adolescencia es la etapa de la vida en la que aparece nuestra capacidad para </a:t>
            </a:r>
            <a:r>
              <a:rPr lang="es-MX" sz="3200" dirty="0">
                <a:solidFill>
                  <a:srgbClr val="FFFF00"/>
                </a:solidFill>
              </a:rPr>
              <a:t>sentir amor romántico.</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36912"/>
            <a:ext cx="4811527" cy="36722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842379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71758" y="470309"/>
            <a:ext cx="4320480" cy="6001643"/>
          </a:xfrm>
          <a:prstGeom prst="rect">
            <a:avLst/>
          </a:prstGeom>
          <a:noFill/>
        </p:spPr>
        <p:txBody>
          <a:bodyPr wrap="square" rtlCol="0">
            <a:spAutoFit/>
          </a:bodyPr>
          <a:lstStyle/>
          <a:p>
            <a:pPr algn="just"/>
            <a:r>
              <a:rPr lang="es-MX" sz="2400" dirty="0"/>
              <a:t>El amor romántico es un sentimiento ciertamente </a:t>
            </a:r>
            <a:r>
              <a:rPr lang="es-MX" sz="2400" dirty="0" err="1" smtClean="0"/>
              <a:t>narcicista</a:t>
            </a:r>
            <a:r>
              <a:rPr lang="es-MX" sz="2400" dirty="0" smtClean="0"/>
              <a:t>, </a:t>
            </a:r>
            <a:r>
              <a:rPr lang="es-MX" sz="2400" dirty="0"/>
              <a:t>puesto que, entre otras cuestiones, tiene la particularidad de que cumple la función de llenar vacíos y cubrir ciertas necesidades afectivas</a:t>
            </a:r>
            <a:r>
              <a:rPr lang="es-MX" sz="2400" dirty="0" smtClean="0"/>
              <a:t>.</a:t>
            </a:r>
          </a:p>
          <a:p>
            <a:pPr algn="just"/>
            <a:endParaRPr lang="es-MX" sz="2400" dirty="0"/>
          </a:p>
          <a:p>
            <a:pPr algn="just"/>
            <a:r>
              <a:rPr lang="es-MX" sz="2400" dirty="0"/>
              <a:t>Es cierto que el amor romántico aspira a una fusión, pero se basa en la </a:t>
            </a:r>
            <a:r>
              <a:rPr lang="es-MX" sz="2400" dirty="0">
                <a:solidFill>
                  <a:srgbClr val="FFFF00"/>
                </a:solidFill>
              </a:rPr>
              <a:t>exclusividad</a:t>
            </a:r>
            <a:r>
              <a:rPr lang="es-MX" sz="2400" dirty="0"/>
              <a:t>, estando condicionado a lo que recibimos en cada momento y cada día del otro.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0309"/>
            <a:ext cx="3038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5938" y="4437112"/>
            <a:ext cx="4557485" cy="1754326"/>
          </a:xfrm>
          <a:prstGeom prst="rect">
            <a:avLst/>
          </a:prstGeom>
          <a:noFill/>
        </p:spPr>
        <p:txBody>
          <a:bodyPr wrap="squar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¿Amor romántico?</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977768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3816424" cy="5909310"/>
          </a:xfrm>
          <a:prstGeom prst="rect">
            <a:avLst/>
          </a:prstGeom>
          <a:noFill/>
        </p:spPr>
        <p:txBody>
          <a:bodyPr wrap="square" rtlCol="0">
            <a:spAutoFit/>
          </a:bodyPr>
          <a:lstStyle/>
          <a:p>
            <a:pPr algn="just"/>
            <a:r>
              <a:rPr lang="es-MX" sz="2700" dirty="0" smtClean="0"/>
              <a:t>La atracción física no es suficiente para enamorarse. El enamoramiento abarca a la persona total, cómo es, cómo </a:t>
            </a:r>
            <a:r>
              <a:rPr lang="es-MX" sz="2700" dirty="0" smtClean="0">
                <a:solidFill>
                  <a:srgbClr val="FFFF00"/>
                </a:solidFill>
              </a:rPr>
              <a:t>habla</a:t>
            </a:r>
            <a:r>
              <a:rPr lang="es-MX" sz="2700" dirty="0" smtClean="0"/>
              <a:t>, cómo </a:t>
            </a:r>
            <a:r>
              <a:rPr lang="es-MX" sz="2700" dirty="0" smtClean="0">
                <a:solidFill>
                  <a:srgbClr val="FFFF00"/>
                </a:solidFill>
              </a:rPr>
              <a:t>camina</a:t>
            </a:r>
            <a:r>
              <a:rPr lang="es-MX" sz="2700" dirty="0" smtClean="0"/>
              <a:t>, qué </a:t>
            </a:r>
            <a:r>
              <a:rPr lang="es-MX" sz="2700" dirty="0" smtClean="0">
                <a:solidFill>
                  <a:srgbClr val="FFFF00"/>
                </a:solidFill>
              </a:rPr>
              <a:t>dice</a:t>
            </a:r>
            <a:r>
              <a:rPr lang="es-MX" sz="2700" dirty="0" smtClean="0"/>
              <a:t>, su nivel de </a:t>
            </a:r>
            <a:r>
              <a:rPr lang="es-MX" sz="2700" dirty="0" smtClean="0">
                <a:solidFill>
                  <a:srgbClr val="FFFF00"/>
                </a:solidFill>
              </a:rPr>
              <a:t>seguridad y confianza</a:t>
            </a:r>
            <a:r>
              <a:rPr lang="es-MX" sz="2700" dirty="0" smtClean="0"/>
              <a:t> en si misma, su capacidad de </a:t>
            </a:r>
            <a:r>
              <a:rPr lang="es-MX" sz="2700" dirty="0" smtClean="0">
                <a:solidFill>
                  <a:srgbClr val="FFFF00"/>
                </a:solidFill>
              </a:rPr>
              <a:t>escuchar</a:t>
            </a:r>
            <a:r>
              <a:rPr lang="es-MX" sz="2700" dirty="0" smtClean="0"/>
              <a:t>, de </a:t>
            </a:r>
            <a:r>
              <a:rPr lang="es-MX" sz="2700" dirty="0" smtClean="0">
                <a:solidFill>
                  <a:srgbClr val="FFFF00"/>
                </a:solidFill>
              </a:rPr>
              <a:t>entender</a:t>
            </a:r>
            <a:r>
              <a:rPr lang="es-MX" sz="2700" dirty="0" smtClean="0"/>
              <a:t> y de aceptarse tal cual es, sin miedo a no agradar a los demás.</a:t>
            </a:r>
            <a:endParaRPr lang="es-MX" sz="27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650" y="3584471"/>
            <a:ext cx="4167129" cy="26259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469820" y="548680"/>
            <a:ext cx="4515503"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Más que atracción</a:t>
            </a:r>
          </a:p>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física</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823374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355976" y="476672"/>
            <a:ext cx="4464496" cy="6124754"/>
          </a:xfrm>
          <a:prstGeom prst="rect">
            <a:avLst/>
          </a:prstGeom>
          <a:noFill/>
        </p:spPr>
        <p:txBody>
          <a:bodyPr wrap="square" rtlCol="0">
            <a:spAutoFit/>
          </a:bodyPr>
          <a:lstStyle/>
          <a:p>
            <a:pPr algn="just"/>
            <a:r>
              <a:rPr lang="es-MX" sz="2800" dirty="0"/>
              <a:t>Para los adolescentes el amor romántico y la </a:t>
            </a:r>
            <a:r>
              <a:rPr lang="es-MX" sz="2800" dirty="0">
                <a:solidFill>
                  <a:srgbClr val="FFFF00"/>
                </a:solidFill>
              </a:rPr>
              <a:t>atracción sexual</a:t>
            </a:r>
            <a:r>
              <a:rPr lang="es-MX" sz="2800" dirty="0"/>
              <a:t> están disociados y unir estas dos instancias exige una maduración que muchas veces no se logra.</a:t>
            </a:r>
          </a:p>
          <a:p>
            <a:pPr algn="just"/>
            <a:endParaRPr lang="es-MX" sz="2800" dirty="0"/>
          </a:p>
          <a:p>
            <a:pPr algn="just"/>
            <a:r>
              <a:rPr lang="es-MX" sz="2800" dirty="0"/>
              <a:t>Esta brecha se profundiza cuando se habitúan a tener relaciones sexuales con parejas ocasionales, y por otro lado un novio o una novia para casarse.</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42" y="1450817"/>
            <a:ext cx="3883993" cy="4176464"/>
          </a:xfrm>
          <a:prstGeom prst="rect">
            <a:avLst/>
          </a:prstGeom>
          <a:ln w="57150">
            <a:solidFill>
              <a:srgbClr val="00B050"/>
            </a:solidFill>
          </a:ln>
        </p:spPr>
      </p:pic>
    </p:spTree>
    <p:extLst>
      <p:ext uri="{BB962C8B-B14F-4D97-AF65-F5344CB8AC3E}">
        <p14:creationId xmlns:p14="http://schemas.microsoft.com/office/powerpoint/2010/main" val="4022335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4084" y="4127243"/>
            <a:ext cx="7920880" cy="1938992"/>
          </a:xfrm>
          <a:prstGeom prst="rect">
            <a:avLst/>
          </a:prstGeom>
          <a:noFill/>
        </p:spPr>
        <p:txBody>
          <a:bodyPr wrap="square" rtlCol="0">
            <a:spAutoFit/>
          </a:bodyPr>
          <a:lstStyle/>
          <a:p>
            <a:pPr algn="just"/>
            <a:r>
              <a:rPr lang="es-MX" sz="2400" dirty="0"/>
              <a:t>El amor incluye sentimientos de solidaridad, de apoyo, y de comprensión y se conjura con la </a:t>
            </a:r>
            <a:r>
              <a:rPr lang="es-MX" sz="2400" dirty="0" err="1"/>
              <a:t>eroticidad</a:t>
            </a:r>
            <a:r>
              <a:rPr lang="es-MX" sz="2400" dirty="0"/>
              <a:t>. En la pareja enamorada su cuerpo, sus manos, su aliento, forman parte importante del amor; hay un deseo de compartir, de sentir, de mirarse.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4762500" cy="331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332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6585520" cy="658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9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7975_1229184400297458.jpg"/>
          <p:cNvPicPr>
            <a:picLocks noChangeAspect="1"/>
          </p:cNvPicPr>
          <p:nvPr/>
        </p:nvPicPr>
        <p:blipFill>
          <a:blip r:embed="rId2" cstate="print">
            <a:lum bright="10000" contrast="-30000"/>
          </a:blip>
          <a:stretch>
            <a:fillRect/>
          </a:stretch>
        </p:blipFill>
        <p:spPr>
          <a:xfrm>
            <a:off x="1115616" y="3573016"/>
            <a:ext cx="2880320" cy="2918298"/>
          </a:xfrm>
          <a:prstGeom prst="rect">
            <a:avLst/>
          </a:prstGeom>
          <a:solidFill>
            <a:srgbClr val="FFFFFF">
              <a:shade val="85000"/>
            </a:srgbClr>
          </a:solidFill>
          <a:ln w="190500" cap="sq">
            <a:solidFill>
              <a:schemeClr val="bg1">
                <a:lumMod val="95000"/>
              </a:schemeClr>
            </a:solidFill>
            <a:miter lim="800000"/>
          </a:ln>
          <a:effectLst>
            <a:glow rad="228600">
              <a:schemeClr val="accent3">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2 Subtítulo"/>
          <p:cNvSpPr>
            <a:spLocks noGrp="1"/>
          </p:cNvSpPr>
          <p:nvPr>
            <p:ph type="subTitle" idx="1"/>
          </p:nvPr>
        </p:nvSpPr>
        <p:spPr>
          <a:xfrm>
            <a:off x="1763688" y="476672"/>
            <a:ext cx="7056784" cy="3312368"/>
          </a:xfrm>
        </p:spPr>
        <p:txBody>
          <a:bodyPr>
            <a:noAutofit/>
          </a:bodyPr>
          <a:lstStyle/>
          <a:p>
            <a:r>
              <a:rPr lang="es-ES" sz="4000" dirty="0" smtClean="0">
                <a:latin typeface="Tw Cen MT" pitchFamily="34" charset="0"/>
              </a:rPr>
              <a:t>Todos </a:t>
            </a:r>
            <a:r>
              <a:rPr lang="es-ES" sz="4000" dirty="0">
                <a:latin typeface="Tw Cen MT" pitchFamily="34" charset="0"/>
              </a:rPr>
              <a:t>los seres </a:t>
            </a:r>
            <a:r>
              <a:rPr lang="es-ES" sz="4000" dirty="0" smtClean="0">
                <a:latin typeface="Tw Cen MT" pitchFamily="34" charset="0"/>
              </a:rPr>
              <a:t>humanos, </a:t>
            </a:r>
            <a:r>
              <a:rPr lang="es-ES" sz="4000" dirty="0">
                <a:latin typeface="Tw Cen MT" pitchFamily="34" charset="0"/>
              </a:rPr>
              <a:t>desde </a:t>
            </a:r>
            <a:r>
              <a:rPr lang="es-ES" sz="4000" dirty="0" smtClean="0">
                <a:latin typeface="Tw Cen MT" pitchFamily="34" charset="0"/>
              </a:rPr>
              <a:t>pequeños; </a:t>
            </a:r>
            <a:r>
              <a:rPr lang="es-ES" sz="4000" dirty="0">
                <a:latin typeface="Tw Cen MT" pitchFamily="34" charset="0"/>
              </a:rPr>
              <a:t>tenemos la necesidad de amar y ser amados, de sentirnos parte de los demás y de nosotros mismos.</a:t>
            </a:r>
            <a:endParaRPr lang="es-MX" sz="4000" dirty="0">
              <a:latin typeface="Tw Cen MT"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rmAutofit fontScale="90000"/>
          </a:bodyPr>
          <a:lstStyle/>
          <a:p>
            <a:pPr algn="r"/>
            <a:r>
              <a:rPr lang="es-ES_tradnl" dirty="0" smtClean="0">
                <a:solidFill>
                  <a:srgbClr val="00B0F0"/>
                </a:solidFill>
                <a:latin typeface="Tw Cen MT" pitchFamily="34" charset="0"/>
              </a:rPr>
              <a:t>“El primer amor no se olvida nunca" </a:t>
            </a:r>
            <a:br>
              <a:rPr lang="es-ES_tradnl" dirty="0" smtClean="0">
                <a:solidFill>
                  <a:srgbClr val="00B0F0"/>
                </a:solidFill>
                <a:latin typeface="Tw Cen MT" pitchFamily="34" charset="0"/>
              </a:rPr>
            </a:br>
            <a:r>
              <a:rPr lang="es-ES_tradnl" i="1" dirty="0" smtClean="0">
                <a:solidFill>
                  <a:srgbClr val="0070C0"/>
                </a:solidFill>
                <a:latin typeface="Tw Cen MT" pitchFamily="34" charset="0"/>
              </a:rPr>
              <a:t>Francesco </a:t>
            </a:r>
            <a:r>
              <a:rPr lang="es-ES_tradnl" i="1" dirty="0" err="1" smtClean="0">
                <a:solidFill>
                  <a:srgbClr val="0070C0"/>
                </a:solidFill>
                <a:latin typeface="Tw Cen MT" pitchFamily="34" charset="0"/>
              </a:rPr>
              <a:t>Alberoni</a:t>
            </a:r>
            <a:endParaRPr lang="es-MX" i="1" dirty="0">
              <a:solidFill>
                <a:srgbClr val="0070C0"/>
              </a:solidFill>
              <a:latin typeface="Tw Cen MT" pitchFamily="34" charset="0"/>
            </a:endParaRPr>
          </a:p>
        </p:txBody>
      </p:sp>
      <p:sp>
        <p:nvSpPr>
          <p:cNvPr id="3" name="2 Marcador de contenido"/>
          <p:cNvSpPr>
            <a:spLocks noGrp="1"/>
          </p:cNvSpPr>
          <p:nvPr>
            <p:ph idx="1"/>
          </p:nvPr>
        </p:nvSpPr>
        <p:spPr>
          <a:xfrm>
            <a:off x="4788024" y="4005064"/>
            <a:ext cx="3411143" cy="73377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s-MX" b="1" spc="50" dirty="0" smtClean="0">
                <a:ln w="11430">
                  <a:solidFill>
                    <a:srgbClr val="7030A0"/>
                  </a:solidFill>
                </a:ln>
                <a:solidFill>
                  <a:srgbClr val="7030A0"/>
                </a:solidFill>
                <a:effectLst>
                  <a:outerShdw blurRad="76200" dist="50800" dir="5400000" algn="tl" rotWithShape="0">
                    <a:srgbClr val="000000">
                      <a:alpha val="65000"/>
                    </a:srgbClr>
                  </a:outerShdw>
                </a:effectLst>
              </a:rPr>
              <a:t>¿REALIDAD?</a:t>
            </a:r>
          </a:p>
          <a:p>
            <a:pPr algn="ctr">
              <a:buNone/>
            </a:pPr>
            <a:endParaRPr lang="es-MX" b="1" spc="50" dirty="0">
              <a:ln w="11430">
                <a:solidFill>
                  <a:srgbClr val="7030A0"/>
                </a:solidFill>
              </a:ln>
              <a:solidFill>
                <a:srgbClr val="7030A0"/>
              </a:solidFill>
              <a:effectLst>
                <a:outerShdw blurRad="76200" dist="50800" dir="5400000" algn="tl" rotWithShape="0">
                  <a:srgbClr val="000000">
                    <a:alpha val="65000"/>
                  </a:srgbClr>
                </a:outerShdw>
              </a:effectLst>
            </a:endParaRPr>
          </a:p>
        </p:txBody>
      </p:sp>
      <p:sp>
        <p:nvSpPr>
          <p:cNvPr id="4" name="3 CuadroTexto"/>
          <p:cNvSpPr txBox="1"/>
          <p:nvPr/>
        </p:nvSpPr>
        <p:spPr>
          <a:xfrm>
            <a:off x="0" y="5301208"/>
            <a:ext cx="9144000" cy="129266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w Cen MT" pitchFamily="34" charset="0"/>
              </a:rPr>
              <a:t>¿USTEDES QUE OPINAN?</a:t>
            </a:r>
          </a:p>
          <a:p>
            <a:pPr algn="just"/>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w Cen MT" pitchFamily="34" charset="0"/>
            </a:endParaRPr>
          </a:p>
        </p:txBody>
      </p:sp>
      <p:sp>
        <p:nvSpPr>
          <p:cNvPr id="6" name="5 Rectángulo"/>
          <p:cNvSpPr/>
          <p:nvPr/>
        </p:nvSpPr>
        <p:spPr>
          <a:xfrm>
            <a:off x="5625577" y="2924944"/>
            <a:ext cx="27497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¿MITO?</a:t>
            </a:r>
            <a:endParaRPr lang="es-MX"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p:cNvSpPr/>
          <p:nvPr/>
        </p:nvSpPr>
        <p:spPr>
          <a:xfrm>
            <a:off x="4499992" y="3356992"/>
            <a:ext cx="3718647" cy="923330"/>
          </a:xfrm>
          <a:prstGeom prst="rect">
            <a:avLst/>
          </a:prstGeom>
          <a:noFill/>
        </p:spPr>
        <p:txBody>
          <a:bodyPr wrap="none" lIns="91440" tIns="45720" rIns="91440" bIns="45720">
            <a:spAutoFit/>
          </a:bodyPr>
          <a:lstStyle/>
          <a:p>
            <a:pPr algn="ctr"/>
            <a:r>
              <a:rPr kumimoji="0" lang="es-MX"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¿REALIDAD?</a:t>
            </a:r>
            <a:endParaRPr lang="es-MX"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9 Rectángulo"/>
          <p:cNvSpPr/>
          <p:nvPr/>
        </p:nvSpPr>
        <p:spPr>
          <a:xfrm>
            <a:off x="4572000" y="2420888"/>
            <a:ext cx="2952328" cy="923330"/>
          </a:xfrm>
          <a:prstGeom prst="rect">
            <a:avLst/>
          </a:prstGeom>
          <a:noFill/>
        </p:spPr>
        <p:txBody>
          <a:bodyPr wrap="square" lIns="91440" tIns="45720" rIns="91440" bIns="45720">
            <a:spAutoFit/>
          </a:bodyPr>
          <a:lstStyle/>
          <a:p>
            <a:pPr algn="ctr"/>
            <a:r>
              <a:rPr lang="es-MX"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¿MITO?</a:t>
            </a:r>
            <a:endParaRPr lang="es-MX"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10 Imagen" descr="1336197435077-5273__x_amor-criancas-1.jpg"/>
          <p:cNvPicPr>
            <a:picLocks noChangeAspect="1"/>
          </p:cNvPicPr>
          <p:nvPr/>
        </p:nvPicPr>
        <p:blipFill>
          <a:blip r:embed="rId2" cstate="print"/>
          <a:stretch>
            <a:fillRect/>
          </a:stretch>
        </p:blipFill>
        <p:spPr>
          <a:xfrm rot="1129912">
            <a:off x="434563" y="2285621"/>
            <a:ext cx="3779912" cy="216024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to="" calcmode="lin" valueType="num">
                                      <p:cBhvr>
                                        <p:cTn id="32" dur="1" fill="hold"/>
                                        <p:tgtEl>
                                          <p:spTgt spid="3">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to="" calcmode="lin" valueType="num">
                                      <p:cBhvr>
                                        <p:cTn id="3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latin typeface="Tw Cen MT" pitchFamily="34" charset="0"/>
              </a:rPr>
              <a:t> Siguiendo las </a:t>
            </a:r>
            <a:r>
              <a:rPr lang="es-ES_tradnl" dirty="0">
                <a:latin typeface="Tw Cen MT" pitchFamily="34" charset="0"/>
              </a:rPr>
              <a:t>ideas de </a:t>
            </a:r>
            <a:r>
              <a:rPr lang="es-ES_tradnl" dirty="0" smtClean="0">
                <a:latin typeface="Tw Cen MT" pitchFamily="34" charset="0"/>
              </a:rPr>
              <a:t>Fromm…</a:t>
            </a:r>
            <a:endParaRPr lang="es-MX" dirty="0">
              <a:latin typeface="Tw Cen MT" pitchFamily="34" charset="0"/>
            </a:endParaRPr>
          </a:p>
        </p:txBody>
      </p:sp>
      <p:sp>
        <p:nvSpPr>
          <p:cNvPr id="3" name="2 Marcador de contenido"/>
          <p:cNvSpPr>
            <a:spLocks noGrp="1"/>
          </p:cNvSpPr>
          <p:nvPr>
            <p:ph idx="1"/>
          </p:nvPr>
        </p:nvSpPr>
        <p:spPr/>
        <p:txBody>
          <a:bodyPr>
            <a:normAutofit fontScale="92500"/>
          </a:bodyPr>
          <a:lstStyle/>
          <a:p>
            <a:pPr algn="just"/>
            <a:r>
              <a:rPr lang="es-ES_tradnl" dirty="0" smtClean="0">
                <a:latin typeface="Tw Cen MT" pitchFamily="34" charset="0"/>
              </a:rPr>
              <a:t>El primer amor, es </a:t>
            </a:r>
            <a:r>
              <a:rPr lang="es-ES_tradnl" dirty="0">
                <a:latin typeface="Tw Cen MT" pitchFamily="34" charset="0"/>
              </a:rPr>
              <a:t>ese amor </a:t>
            </a:r>
            <a:r>
              <a:rPr lang="es-ES_tradnl" dirty="0" smtClean="0">
                <a:latin typeface="Tw Cen MT" pitchFamily="34" charset="0"/>
              </a:rPr>
              <a:t>incondicional</a:t>
            </a:r>
            <a:r>
              <a:rPr lang="es-ES" dirty="0" smtClean="0">
                <a:latin typeface="Tw Cen MT" pitchFamily="34" charset="0"/>
              </a:rPr>
              <a:t> </a:t>
            </a:r>
            <a:r>
              <a:rPr lang="es-ES" dirty="0">
                <a:latin typeface="Tw Cen MT" pitchFamily="34" charset="0"/>
              </a:rPr>
              <a:t>que permite a los individuos explorar el mundo que hay más allá del núcleo familiar</a:t>
            </a:r>
            <a:r>
              <a:rPr lang="es-ES" dirty="0" smtClean="0">
                <a:latin typeface="Tw Cen MT" pitchFamily="34" charset="0"/>
              </a:rPr>
              <a:t>.</a:t>
            </a:r>
          </a:p>
          <a:p>
            <a:pPr algn="just"/>
            <a:r>
              <a:rPr lang="es-ES" dirty="0" smtClean="0">
                <a:latin typeface="Tw Cen MT" pitchFamily="34" charset="0"/>
              </a:rPr>
              <a:t>Es el </a:t>
            </a:r>
            <a:r>
              <a:rPr lang="es-ES" dirty="0">
                <a:latin typeface="Tw Cen MT" pitchFamily="34" charset="0"/>
              </a:rPr>
              <a:t>que proporciona al niño la seguridad y la confianza para caminar por la vida con el deseo de amar y sentirse amado, generando a su vez diversas atracciones hacia las personas que le rodean desde sus primeros años de vida, quienes le brindan la ocasión de conquistar fuera de casa "su primer amor". </a:t>
            </a:r>
            <a:endParaRPr lang="es-MX" dirty="0">
              <a:latin typeface="Tw Cen MT"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el primer amor nunca se olvida.jpg"/>
          <p:cNvPicPr>
            <a:picLocks noGrp="1" noChangeAspect="1"/>
          </p:cNvPicPr>
          <p:nvPr>
            <p:ph idx="1"/>
          </p:nvPr>
        </p:nvPicPr>
        <p:blipFill>
          <a:blip r:embed="rId2" cstate="print"/>
          <a:stretch>
            <a:fillRect/>
          </a:stretch>
        </p:blipFill>
        <p:spPr>
          <a:xfrm>
            <a:off x="-324544" y="0"/>
            <a:ext cx="9468544" cy="6819317"/>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20688"/>
            <a:ext cx="8435280" cy="5505475"/>
          </a:xfrm>
        </p:spPr>
        <p:txBody>
          <a:bodyPr>
            <a:normAutofit fontScale="92500" lnSpcReduction="20000"/>
          </a:bodyPr>
          <a:lstStyle/>
          <a:p>
            <a:pPr algn="just">
              <a:buNone/>
            </a:pPr>
            <a:r>
              <a:rPr lang="es-ES_tradnl" sz="4000" dirty="0" smtClean="0">
                <a:latin typeface="Tw Cen MT" pitchFamily="34" charset="0"/>
              </a:rPr>
              <a:t>   En </a:t>
            </a:r>
            <a:r>
              <a:rPr lang="es-ES_tradnl" sz="4000" dirty="0">
                <a:latin typeface="Tw Cen MT" pitchFamily="34" charset="0"/>
              </a:rPr>
              <a:t>cada época de la vida, los individuos poseen muchas amistades, varios amores, con fases maduras e inmaduras, con triunfos y derrotas, con etapas de estabilidad e inestabilidad, donde se evidencia que no hay un primer amor absoluto, ya que en cada paso crucial tenemos un nuevo amor y éste nos va pareciendo más importante que el anterior; el amor es sólo lo que sentimos ahora, sea alegría o sufrimiento. </a:t>
            </a:r>
            <a:endParaRPr lang="es-MX" sz="4000" dirty="0">
              <a:latin typeface="Tw Cen MT" pitchFamily="34" charset="0"/>
            </a:endParaRPr>
          </a:p>
          <a:p>
            <a:endParaRPr lang="es-MX"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1290557992638_f.jpg"/>
          <p:cNvPicPr>
            <a:picLocks noGrp="1" noChangeAspect="1"/>
          </p:cNvPicPr>
          <p:nvPr>
            <p:ph idx="1"/>
          </p:nvPr>
        </p:nvPicPr>
        <p:blipFill>
          <a:blip r:embed="rId2" cstate="print"/>
          <a:stretch>
            <a:fillRect/>
          </a:stretch>
        </p:blipFill>
        <p:spPr>
          <a:xfrm>
            <a:off x="0" y="0"/>
            <a:ext cx="9144000" cy="6858000"/>
          </a:xfrm>
        </p:spPr>
      </p:pic>
      <p:sp>
        <p:nvSpPr>
          <p:cNvPr id="5" name="4 CuadroTexto"/>
          <p:cNvSpPr txBox="1"/>
          <p:nvPr/>
        </p:nvSpPr>
        <p:spPr>
          <a:xfrm>
            <a:off x="0" y="404664"/>
            <a:ext cx="6408486" cy="4678204"/>
          </a:xfrm>
          <a:prstGeom prst="rect">
            <a:avLst/>
          </a:prstGeom>
          <a:noFill/>
        </p:spPr>
        <p:txBody>
          <a:bodyPr wrap="none" rtlCol="0">
            <a:spAutoFit/>
          </a:bodyPr>
          <a:lstStyle/>
          <a:p>
            <a:r>
              <a:rPr lang="es-ES_tradnl" sz="4000" dirty="0" smtClean="0">
                <a:solidFill>
                  <a:schemeClr val="bg1">
                    <a:lumMod val="95000"/>
                    <a:lumOff val="5000"/>
                  </a:schemeClr>
                </a:solidFill>
                <a:latin typeface="Tw Cen MT" pitchFamily="34" charset="0"/>
              </a:rPr>
              <a:t>Cuando amamos, idealizamos </a:t>
            </a:r>
          </a:p>
          <a:p>
            <a:r>
              <a:rPr lang="es-ES_tradnl" sz="4000" dirty="0" smtClean="0">
                <a:solidFill>
                  <a:schemeClr val="bg1">
                    <a:lumMod val="95000"/>
                    <a:lumOff val="5000"/>
                  </a:schemeClr>
                </a:solidFill>
                <a:latin typeface="Tw Cen MT" pitchFamily="34" charset="0"/>
              </a:rPr>
              <a:t>al objeto amado, </a:t>
            </a:r>
          </a:p>
          <a:p>
            <a:r>
              <a:rPr lang="es-ES_tradnl" sz="4000" dirty="0" smtClean="0">
                <a:solidFill>
                  <a:schemeClr val="bg1">
                    <a:lumMod val="95000"/>
                    <a:lumOff val="5000"/>
                  </a:schemeClr>
                </a:solidFill>
                <a:latin typeface="Tw Cen MT" pitchFamily="34" charset="0"/>
              </a:rPr>
              <a:t>queremos incluso a </a:t>
            </a:r>
          </a:p>
          <a:p>
            <a:r>
              <a:rPr lang="es-ES_tradnl" sz="4000" dirty="0" smtClean="0">
                <a:solidFill>
                  <a:schemeClr val="bg1">
                    <a:lumMod val="95000"/>
                    <a:lumOff val="5000"/>
                  </a:schemeClr>
                </a:solidFill>
                <a:latin typeface="Tw Cen MT" pitchFamily="34" charset="0"/>
              </a:rPr>
              <a:t>quienes no nos aman, </a:t>
            </a:r>
          </a:p>
          <a:p>
            <a:r>
              <a:rPr lang="es-ES_tradnl" sz="4000" dirty="0" smtClean="0">
                <a:solidFill>
                  <a:schemeClr val="bg1">
                    <a:lumMod val="95000"/>
                    <a:lumOff val="5000"/>
                  </a:schemeClr>
                </a:solidFill>
                <a:latin typeface="Tw Cen MT" pitchFamily="34" charset="0"/>
              </a:rPr>
              <a:t>perdonamos y</a:t>
            </a:r>
          </a:p>
          <a:p>
            <a:r>
              <a:rPr lang="es-ES_tradnl" sz="4000" dirty="0" smtClean="0">
                <a:solidFill>
                  <a:schemeClr val="bg1">
                    <a:lumMod val="95000"/>
                    <a:lumOff val="5000"/>
                  </a:schemeClr>
                </a:solidFill>
                <a:latin typeface="Tw Cen MT" pitchFamily="34" charset="0"/>
              </a:rPr>
              <a:t>Vamos más allá de </a:t>
            </a:r>
          </a:p>
          <a:p>
            <a:r>
              <a:rPr lang="es-ES_tradnl" sz="4000" dirty="0" smtClean="0">
                <a:solidFill>
                  <a:schemeClr val="bg1">
                    <a:lumMod val="95000"/>
                    <a:lumOff val="5000"/>
                  </a:schemeClr>
                </a:solidFill>
                <a:latin typeface="Tw Cen MT" pitchFamily="34" charset="0"/>
              </a:rPr>
              <a:t>los límites de la razón. </a:t>
            </a:r>
          </a:p>
          <a:p>
            <a:endParaRPr lang="es-MX"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99584">
            <a:off x="457200" y="1052736"/>
            <a:ext cx="8229600" cy="5073427"/>
          </a:xfrm>
        </p:spPr>
        <p:txBody>
          <a:bodyPr>
            <a:noAutofit/>
          </a:bodyPr>
          <a:lstStyle/>
          <a:p>
            <a:r>
              <a:rPr lang="es-ES_tradnl" sz="3400" dirty="0" smtClean="0">
                <a:latin typeface="Tw Cen MT" pitchFamily="34" charset="0"/>
              </a:rPr>
              <a:t>Mientras </a:t>
            </a:r>
            <a:r>
              <a:rPr lang="es-ES_tradnl" sz="3400" dirty="0">
                <a:latin typeface="Tw Cen MT" pitchFamily="34" charset="0"/>
              </a:rPr>
              <a:t>que en la </a:t>
            </a:r>
            <a:r>
              <a:rPr lang="es-ES_tradnl" sz="3400" dirty="0" smtClean="0">
                <a:latin typeface="Tw Cen MT" pitchFamily="34" charset="0"/>
              </a:rPr>
              <a:t>amistad, sabemos </a:t>
            </a:r>
            <a:r>
              <a:rPr lang="es-ES_tradnl" sz="3400" dirty="0">
                <a:latin typeface="Tw Cen MT" pitchFamily="34" charset="0"/>
              </a:rPr>
              <a:t>de antemano que cuando se resquebraja ante el daño, por más que intentemos restañar las heridas provocadas por una de las partes, éstas siguen presentes, y aunque deseemos continuar la relación de amistad, nunca será lo mismo, ya que confiábamos ciegamente en el otro y nos decepcionó.</a:t>
            </a:r>
            <a:endParaRPr lang="es-MX" sz="3400" dirty="0">
              <a:latin typeface="Tw Cen MT"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357</TotalTime>
  <Words>1197</Words>
  <Application>Microsoft Office PowerPoint</Application>
  <PresentationFormat>Presentación en pantalla (4:3)</PresentationFormat>
  <Paragraphs>88</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Técnico</vt:lpstr>
      <vt:lpstr>Presentación de PowerPoint</vt:lpstr>
      <vt:lpstr>EL PRIMER AMOR</vt:lpstr>
      <vt:lpstr>Presentación de PowerPoint</vt:lpstr>
      <vt:lpstr>“El primer amor no se olvida nunca"  Francesco Alberoni</vt:lpstr>
      <vt:lpstr> Siguiendo las ideas de Fromm…</vt:lpstr>
      <vt:lpstr>Presentación de PowerPoint</vt:lpstr>
      <vt:lpstr>Presentación de PowerPoint</vt:lpstr>
      <vt:lpstr>Presentación de PowerPoint</vt:lpstr>
      <vt:lpstr>Presentación de PowerPoint</vt:lpstr>
      <vt:lpstr>El profesor Alberoni define al enamoramiento como "el estado naciente de un movimiento colectivo de 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Invitado</dc:creator>
  <cp:lastModifiedBy>Amalia</cp:lastModifiedBy>
  <cp:revision>28</cp:revision>
  <dcterms:created xsi:type="dcterms:W3CDTF">2013-04-02T23:14:10Z</dcterms:created>
  <dcterms:modified xsi:type="dcterms:W3CDTF">2013-04-08T16:13:02Z</dcterms:modified>
</cp:coreProperties>
</file>